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12"/>
  </p:notesMasterIdLst>
  <p:handoutMasterIdLst>
    <p:handoutMasterId r:id="rId13"/>
  </p:handoutMasterIdLst>
  <p:sldIdLst>
    <p:sldId id="281" r:id="rId3"/>
    <p:sldId id="258" r:id="rId4"/>
    <p:sldId id="267" r:id="rId5"/>
    <p:sldId id="434" r:id="rId6"/>
    <p:sldId id="435" r:id="rId7"/>
    <p:sldId id="436" r:id="rId8"/>
    <p:sldId id="438" r:id="rId9"/>
    <p:sldId id="437" r:id="rId10"/>
    <p:sldId id="433" r:id="rId11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微软雅黑" panose="020B0503020204020204" pitchFamily="34" charset="-122"/>
      <p:regular r:id="rId16"/>
      <p:bold r:id="rId17"/>
    </p:embeddedFont>
  </p:embeddedFontLst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标题和目录节" id="{E338F3F4-0B5D-4993-886C-EF28F070D7E6}">
          <p14:sldIdLst>
            <p14:sldId id="281"/>
            <p14:sldId id="258"/>
            <p14:sldId id="267"/>
            <p14:sldId id="434"/>
            <p14:sldId id="435"/>
            <p14:sldId id="436"/>
            <p14:sldId id="438"/>
            <p14:sldId id="437"/>
          </p14:sldIdLst>
        </p14:section>
        <p14:section name="TYPE 1" id="{830E20A6-3A8C-4282-9D66-CE53D7A57866}">
          <p14:sldIdLst/>
        </p14:section>
        <p14:section name="TYPE 2" id="{30A5C930-9A90-4537-9E52-84014CEA30F7}">
          <p14:sldIdLst>
            <p14:sldId id="43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35988"/>
    <a:srgbClr val="E3C275"/>
    <a:srgbClr val="3EB6AD"/>
    <a:srgbClr val="396994"/>
    <a:srgbClr val="225989"/>
    <a:srgbClr val="3FB6AD"/>
    <a:srgbClr val="7EC7EC"/>
    <a:srgbClr val="3AA9E2"/>
    <a:srgbClr val="1A7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5" autoAdjust="0"/>
    <p:restoredTop sz="94989" autoAdjust="0"/>
  </p:normalViewPr>
  <p:slideViewPr>
    <p:cSldViewPr snapToGrid="0">
      <p:cViewPr varScale="1">
        <p:scale>
          <a:sx n="147" d="100"/>
          <a:sy n="147" d="100"/>
        </p:scale>
        <p:origin x="232" y="216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41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569A9-BD7F-498C-ABE5-04871011AFF7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EB8FB-846F-434D-8872-7D1CC18D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C9963-F6A7-4690-8864-760533F3CA4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BAF14-4DA9-48FB-863C-725215ADC52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1432192" y="231000"/>
            <a:ext cx="3643312" cy="40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20719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8262" l="91" r="99864">
                        <a14:foregroundMark x1="932" y1="23363" x2="12847" y2="70736"/>
                        <a14:foregroundMark x1="12847" y1="70736" x2="4093" y2="57922"/>
                        <a14:foregroundMark x1="4093" y1="57922" x2="14211" y2="84074"/>
                        <a14:foregroundMark x1="14211" y1="84074" x2="58163" y2="82660"/>
                        <a14:foregroundMark x1="58163" y1="82660" x2="63620" y2="82943"/>
                        <a14:foregroundMark x1="63620" y1="82943" x2="94634" y2="61641"/>
                        <a14:foregroundMark x1="94634" y1="61641" x2="91678" y2="54931"/>
                        <a14:foregroundMark x1="91678" y1="54931" x2="97908" y2="57639"/>
                        <a14:foregroundMark x1="97908" y1="57639" x2="98067" y2="56306"/>
                        <a14:foregroundMark x1="8413" y1="40178" x2="3979" y2="81326"/>
                        <a14:foregroundMark x1="12688" y1="21908" x2="159" y2="22999"/>
                        <a14:foregroundMark x1="159" y1="22999" x2="91" y2="22878"/>
                        <a14:foregroundMark x1="15371" y1="21059" x2="28445" y2="23646"/>
                        <a14:foregroundMark x1="28445" y1="23646" x2="42656" y2="32821"/>
                        <a14:foregroundMark x1="42656" y1="32821" x2="43793" y2="40259"/>
                        <a14:foregroundMark x1="43793" y1="40259" x2="43702" y2="41148"/>
                        <a14:foregroundMark x1="25284" y1="21544" x2="19895" y2="21221"/>
                        <a14:foregroundMark x1="15098" y1="21059" x2="13984" y2="21059"/>
                        <a14:foregroundMark x1="9345" y1="21544" x2="5207" y2="22272"/>
                        <a14:foregroundMark x1="5207" y1="22272" x2="6571" y2="22555"/>
                        <a14:foregroundMark x1="4252" y1="21908" x2="3797" y2="21908"/>
                        <a14:foregroundMark x1="14347" y1="41795" x2="11392" y2="48909"/>
                        <a14:foregroundMark x1="11392" y1="48909" x2="10732" y2="48909"/>
                        <a14:foregroundMark x1="9527" y1="41148" x2="13984" y2="46564"/>
                        <a14:foregroundMark x1="13984" y1="46564" x2="14075" y2="46564"/>
                        <a14:foregroundMark x1="63438" y1="38682" x2="64734" y2="40016"/>
                        <a14:foregroundMark x1="99545" y1="56629" x2="99909" y2="56629"/>
                        <a14:foregroundMark x1="4252" y1="40825" x2="7185" y2="53234"/>
                        <a14:foregroundMark x1="7185" y1="53234" x2="8231" y2="54163"/>
                        <a14:foregroundMark x1="96476" y1="82781" x2="92792" y2="88076"/>
                        <a14:foregroundMark x1="92792" y1="88076" x2="3297" y2="95554"/>
                        <a14:foregroundMark x1="3297" y1="95554" x2="15507" y2="91027"/>
                        <a14:foregroundMark x1="15507" y1="91027" x2="7299" y2="92522"/>
                        <a14:foregroundMark x1="7299" y1="92522" x2="29377" y2="93088"/>
                        <a14:foregroundMark x1="29377" y1="93088" x2="91496" y2="90057"/>
                        <a14:foregroundMark x1="91496" y1="90057" x2="95271" y2="87591"/>
                        <a14:foregroundMark x1="95271" y1="87591" x2="94839" y2="94786"/>
                        <a14:foregroundMark x1="94839" y1="94786" x2="5980" y2="90744"/>
                        <a14:foregroundMark x1="5980" y1="90744" x2="99363" y2="95958"/>
                        <a14:foregroundMark x1="98249" y1="99757" x2="5639" y2="95675"/>
                        <a14:foregroundMark x1="5639" y1="95675" x2="1728" y2="98222"/>
                        <a14:foregroundMark x1="1728" y1="98222" x2="40882" y2="93048"/>
                        <a14:foregroundMark x1="40882" y1="93048" x2="85402" y2="99111"/>
                        <a14:foregroundMark x1="85402" y1="99111" x2="96135" y2="97979"/>
                        <a14:foregroundMark x1="96135" y1="97979" x2="99454" y2="9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r="15329" b="24199"/>
          <a:stretch>
            <a:fillRect/>
          </a:stretch>
        </p:blipFill>
        <p:spPr>
          <a:xfrm>
            <a:off x="-15195" y="752616"/>
            <a:ext cx="12207195" cy="6105384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1220719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文本占位符 41"/>
          <p:cNvSpPr>
            <a:spLocks noGrp="1"/>
          </p:cNvSpPr>
          <p:nvPr>
            <p:ph type="body" sz="quarter" idx="18" hasCustomPrompt="1"/>
          </p:nvPr>
        </p:nvSpPr>
        <p:spPr>
          <a:xfrm>
            <a:off x="3997124" y="2986088"/>
            <a:ext cx="4156275" cy="44291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Diligence bring about fruitful results.</a:t>
            </a:r>
          </a:p>
        </p:txBody>
      </p:sp>
      <p:sp>
        <p:nvSpPr>
          <p:cNvPr id="40" name="文本占位符 38"/>
          <p:cNvSpPr>
            <a:spLocks noGrp="1"/>
          </p:cNvSpPr>
          <p:nvPr>
            <p:ph type="body" sz="quarter" idx="17" hasCustomPrompt="1"/>
          </p:nvPr>
        </p:nvSpPr>
        <p:spPr>
          <a:xfrm>
            <a:off x="3226737" y="1970459"/>
            <a:ext cx="5753720" cy="1127125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ADD YOUR TITLE HERE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4" hasCustomPrompt="1"/>
          </p:nvPr>
        </p:nvSpPr>
        <p:spPr>
          <a:xfrm>
            <a:off x="5073450" y="664046"/>
            <a:ext cx="2060294" cy="1570038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XX</a:t>
            </a:r>
          </a:p>
        </p:txBody>
      </p:sp>
      <p:sp>
        <p:nvSpPr>
          <p:cNvPr id="43" name="矩形 42"/>
          <p:cNvSpPr/>
          <p:nvPr userDrawn="1"/>
        </p:nvSpPr>
        <p:spPr>
          <a:xfrm>
            <a:off x="3021495" y="1561275"/>
            <a:ext cx="6069496" cy="2122006"/>
          </a:xfrm>
          <a:prstGeom prst="rect">
            <a:avLst/>
          </a:prstGeom>
          <a:noFill/>
          <a:ln w="76200">
            <a:gradFill flip="none" rotWithShape="1">
              <a:gsLst>
                <a:gs pos="50000">
                  <a:srgbClr val="2C7794"/>
                </a:gs>
                <a:gs pos="30000">
                  <a:schemeClr val="tx1"/>
                </a:gs>
                <a:gs pos="70000">
                  <a:schemeClr val="tx2"/>
                </a:gs>
              </a:gsLst>
              <a:path path="circle">
                <a:fillToRect l="100000" t="100000"/>
              </a:path>
              <a:tileRect r="-100000" b="-100000"/>
            </a:gra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321" y="230188"/>
            <a:ext cx="2513409" cy="652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837045" y="6350000"/>
            <a:ext cx="10865187" cy="0"/>
          </a:xfrm>
          <a:prstGeom prst="line">
            <a:avLst/>
          </a:prstGeom>
          <a:ln w="12700">
            <a:gradFill flip="none" rotWithShape="1">
              <a:gsLst>
                <a:gs pos="49680">
                  <a:srgbClr val="0A7F98">
                    <a:alpha val="90000"/>
                  </a:srgbClr>
                </a:gs>
                <a:gs pos="30000">
                  <a:schemeClr val="tx1"/>
                </a:gs>
                <a:gs pos="70000">
                  <a:schemeClr val="tx2"/>
                </a:gs>
              </a:gsLst>
              <a:lin ang="0" scaled="1"/>
              <a:tileRect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1" cy="158501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0" y="3176"/>
            <a:ext cx="12192000" cy="1568929"/>
          </a:xfrm>
          <a:prstGeom prst="rect">
            <a:avLst/>
          </a:prstGeom>
          <a:gradFill>
            <a:gsLst>
              <a:gs pos="50000">
                <a:srgbClr val="0A7F95">
                  <a:alpha val="90000"/>
                </a:srgbClr>
              </a:gs>
              <a:gs pos="30000">
                <a:schemeClr val="tx1">
                  <a:alpha val="70000"/>
                </a:schemeClr>
              </a:gs>
              <a:gs pos="70000">
                <a:schemeClr val="tx2">
                  <a:alpha val="7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66269" y="912477"/>
            <a:ext cx="10859461" cy="0"/>
          </a:xfrm>
          <a:prstGeom prst="line">
            <a:avLst/>
          </a:prstGeom>
          <a:ln w="12700">
            <a:gradFill>
              <a:gsLst>
                <a:gs pos="49680">
                  <a:srgbClr val="0A7F98">
                    <a:alpha val="90000"/>
                  </a:srgbClr>
                </a:gs>
                <a:gs pos="30000">
                  <a:schemeClr val="tx1"/>
                </a:gs>
                <a:gs pos="70000">
                  <a:schemeClr val="tx2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平行四边形 8"/>
          <p:cNvSpPr/>
          <p:nvPr userDrawn="1"/>
        </p:nvSpPr>
        <p:spPr>
          <a:xfrm>
            <a:off x="625311" y="912477"/>
            <a:ext cx="2091039" cy="105832"/>
          </a:xfrm>
          <a:prstGeom prst="parallelogram">
            <a:avLst>
              <a:gd name="adj" fmla="val 25558"/>
            </a:avLst>
          </a:prstGeom>
          <a:gradFill flip="none" rotWithShape="1">
            <a:gsLst>
              <a:gs pos="50000">
                <a:srgbClr val="2396B8"/>
              </a:gs>
              <a:gs pos="30000">
                <a:schemeClr val="tx1"/>
              </a:gs>
              <a:gs pos="70000">
                <a:schemeClr val="tx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837045" y="6350000"/>
            <a:ext cx="10865187" cy="0"/>
          </a:xfrm>
          <a:prstGeom prst="line">
            <a:avLst/>
          </a:prstGeom>
          <a:ln w="12700">
            <a:gradFill flip="none" rotWithShape="1">
              <a:gsLst>
                <a:gs pos="49680">
                  <a:srgbClr val="0A7F98">
                    <a:alpha val="90000"/>
                  </a:srgbClr>
                </a:gs>
                <a:gs pos="30000">
                  <a:schemeClr val="tx1"/>
                </a:gs>
                <a:gs pos="70000">
                  <a:schemeClr val="tx2"/>
                </a:gs>
              </a:gsLst>
              <a:lin ang="0" scaled="1"/>
              <a:tileRect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17AF-0A66-4A92-8964-400063004355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1432192" y="231000"/>
            <a:ext cx="3643312" cy="40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73E17AF-0A66-4A92-8964-400063004355}" type="datetimeFigureOut">
              <a:rPr lang="en-US" smtClean="0"/>
              <a:t>11/11/25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2BC26F8-B358-4F12-A43D-95423B18F44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baike.baidu.com/item/%E5%85%A8%E7%90%83%E5%A4%A7%E5%AD%A6%E6%A0%A1%E9%95%BF%E8%AE%BA%E5%9D%9B/8427239?fromModule=lemma_inlink" TargetMode="External"/><Relationship Id="rId13" Type="http://schemas.openxmlformats.org/officeDocument/2006/relationships/hyperlink" Target="https://baike.baidu.com/item/%E8%80%B6%E9%B2%81%E5%A4%A7%E5%AD%A6%E5%9B%BE%E4%B9%A6%E9%A6%86/1344189?fromModule=lemma_inlink" TargetMode="External"/><Relationship Id="rId18" Type="http://schemas.openxmlformats.org/officeDocument/2006/relationships/hyperlink" Target="https://baike.baidu.com/item/%E4%B9%94%E6%B2%BB%C2%B7%E8%B5%AB%E4%BC%AF%E7%89%B9%C2%B7%E6%B2%83%E5%85%8B%C2%B7%E5%B8%83%E4%BB%80/1619927?fromModule=lemma_inlink" TargetMode="External"/><Relationship Id="rId26" Type="http://schemas.openxmlformats.org/officeDocument/2006/relationships/hyperlink" Target="https://baike.baidu.com/item/%E8%BD%AF%E7%A7%91%E4%B8%96%E7%95%8C%E5%A4%A7%E5%AD%A6%E5%AD%A6%E6%9C%AF%E6%8E%92%E5%90%8D/23457593?fromModule=lemma_inlink" TargetMode="External"/><Relationship Id="rId3" Type="http://schemas.openxmlformats.org/officeDocument/2006/relationships/hyperlink" Target="https://baike.baidu.com/item/%E5%BA%B7%E6%B6%85%E7%8B%84%E6%A0%BC%E5%B7%9E/3436248?fromModule=lemma_inlink" TargetMode="External"/><Relationship Id="rId21" Type="http://schemas.openxmlformats.org/officeDocument/2006/relationships/hyperlink" Target="https://baike.baidu.com/item/U.S.%20News/49796233?fromModule=lemma_inlink" TargetMode="External"/><Relationship Id="rId7" Type="http://schemas.openxmlformats.org/officeDocument/2006/relationships/hyperlink" Target="https://baike.baidu.com/item/%E5%B8%B8%E6%98%A5%E8%97%A4%E8%81%94%E7%9B%9F/1517208?fromModule=lemma_inlink" TargetMode="External"/><Relationship Id="rId12" Type="http://schemas.openxmlformats.org/officeDocument/2006/relationships/hyperlink" Target="https://baike.baidu.com/item/%E5%85%AC%E7%90%86%E4%BC%9A/8283870?fromModule=lemma_inlink" TargetMode="External"/><Relationship Id="rId17" Type="http://schemas.openxmlformats.org/officeDocument/2006/relationships/hyperlink" Target="https://baike.baidu.com/item/%E5%A8%81%E5%BB%89%C2%B7%E6%9D%B0%E6%96%90%E9%80%8A%C2%B7%E5%85%8B%E6%9E%97%E9%A1%BF/1407353?fromModule=lemma_inlink" TargetMode="External"/><Relationship Id="rId25" Type="http://schemas.openxmlformats.org/officeDocument/2006/relationships/hyperlink" Target="https://baike.baidu.com/item/U.S.%20News%E4%B8%96%E7%95%8C%E5%A4%A7%E5%AD%A6%E6%8E%92%E5%90%8D/24132372?fromModule=lemma_inlink" TargetMode="External"/><Relationship Id="rId2" Type="http://schemas.openxmlformats.org/officeDocument/2006/relationships/hyperlink" Target="https://baike.baidu.com/item/%E7%BE%8E%E5%9B%BD/125486?fromModule=lemma_inlink" TargetMode="External"/><Relationship Id="rId16" Type="http://schemas.openxmlformats.org/officeDocument/2006/relationships/hyperlink" Target="https://baike.baidu.com/item/%E5%9B%BE%E7%81%B5%E5%A5%96/324645?fromModule=lemma_inlink" TargetMode="External"/><Relationship Id="rId20" Type="http://schemas.openxmlformats.org/officeDocument/2006/relationships/hyperlink" Target="https://baike.baidu.com/item/%E7%BE%8E%E5%9B%BD%E6%9C%80%E9%AB%98%E6%B3%95%E9%99%A2/3242161?fromModule=lemma_inlin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aike.baidu.com/item/%E7%BE%8E%E5%9B%BD%E5%A4%A7%E5%AD%A6%E5%8D%8F%E4%BC%9A/4221399?fromModule=lemma_inlink" TargetMode="External"/><Relationship Id="rId11" Type="http://schemas.openxmlformats.org/officeDocument/2006/relationships/hyperlink" Target="https://baike.baidu.com/item/%E7%BE%8E%E5%9B%BD%E7%8B%AC%E7%AB%8B%E5%AD%A6%E9%99%A2%E4%B8%8E%E5%A4%A7%E5%AD%A6%E5%8D%8F%E4%BC%9A/55137085?fromModule=lemma_inlink" TargetMode="External"/><Relationship Id="rId24" Type="http://schemas.openxmlformats.org/officeDocument/2006/relationships/hyperlink" Target="https://baike.baidu.com/item/CWUR%E4%B8%96%E7%95%8C%E5%A4%A7%E5%AD%A6%E6%8E%92%E5%90%8D/24184124?fromModule=lemma_inlink" TargetMode="External"/><Relationship Id="rId5" Type="http://schemas.openxmlformats.org/officeDocument/2006/relationships/hyperlink" Target="https://baike.baidu.com/item/%E7%A0%94%E7%A9%B6%E5%9E%8B%E5%A4%A7%E5%AD%A6/1464251?fromModule=lemma_inlink" TargetMode="External"/><Relationship Id="rId15" Type="http://schemas.openxmlformats.org/officeDocument/2006/relationships/hyperlink" Target="https://baike.baidu.com/item/%E8%8F%B2%E5%B0%94%E5%85%B9%E5%A5%96/186887?fromModule=lemma_inlink" TargetMode="External"/><Relationship Id="rId23" Type="http://schemas.openxmlformats.org/officeDocument/2006/relationships/hyperlink" Target="https://baike.baidu.com/item/%E6%B3%B0%E6%99%A4%E5%A3%AB%E9%AB%98%E7%AD%89%E6%95%99%E8%82%B2%E4%B8%96%E7%95%8C%E5%A4%A7%E5%AD%A6%E6%8E%92%E5%90%8D/4081934?fromModule=lemma_inlink" TargetMode="External"/><Relationship Id="rId10" Type="http://schemas.openxmlformats.org/officeDocument/2006/relationships/hyperlink" Target="https://baike.baidu.com/item/%E5%9B%BD%E9%99%85%E7%A0%94%E7%A9%B6%E5%9E%8B%E5%A4%A7%E5%AD%A6%E8%81%94%E7%9B%9F/2512591?fromModule=lemma_inlink" TargetMode="External"/><Relationship Id="rId19" Type="http://schemas.openxmlformats.org/officeDocument/2006/relationships/hyperlink" Target="https://baike.baidu.com/item/%E7%BE%8E%E5%9B%BD%E6%80%BB%E7%BB%9F/521627?fromModule=lemma_inlink" TargetMode="External"/><Relationship Id="rId4" Type="http://schemas.openxmlformats.org/officeDocument/2006/relationships/hyperlink" Target="https://baike.baidu.com/item/%E7%BA%BD%E9%BB%91%E6%96%87/963965?fromModule=lemma_inlink" TargetMode="External"/><Relationship Id="rId9" Type="http://schemas.openxmlformats.org/officeDocument/2006/relationships/hyperlink" Target="https://baike.baidu.com/item/%E7%BE%8E%E5%9B%BD%E6%95%99%E8%82%B2%E7%90%86%E4%BA%8B%E4%BC%9A/2908727?fromModule=lemma_inlink" TargetMode="External"/><Relationship Id="rId14" Type="http://schemas.openxmlformats.org/officeDocument/2006/relationships/hyperlink" Target="https://baike.baidu.com/item/%E8%AF%BA%E8%B4%9D%E5%B0%94%E5%A5%96/187878?fromModule=lemma_inlink" TargetMode="External"/><Relationship Id="rId22" Type="http://schemas.openxmlformats.org/officeDocument/2006/relationships/hyperlink" Target="https://baike.baidu.com/item/%E7%BE%8E%E5%9B%BD%E6%9C%80%E4%BD%B3%E5%A4%A7%E5%AD%A6%E6%8E%92%E5%90%8D/24366005?fromModule=lemma_inlink" TargetMode="External"/><Relationship Id="rId27" Type="http://schemas.openxmlformats.org/officeDocument/2006/relationships/hyperlink" Target="https://baike.baidu.com/item/QS%E4%B8%96%E7%95%8C%E5%A4%A7%E5%AD%A6%E6%8E%92%E5%90%8D/3292552?fromModule=lemma_inlink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gradFill flip="none" rotWithShape="1">
            <a:gsLst>
              <a:gs pos="3000">
                <a:schemeClr val="tx1"/>
              </a:gs>
              <a:gs pos="85000">
                <a:srgbClr val="A8B2BD">
                  <a:alpha val="16000"/>
                </a:srgbClr>
              </a:gs>
              <a:gs pos="52000">
                <a:srgbClr val="7EC7EC">
                  <a:alpha val="46000"/>
                </a:srgbClr>
              </a:gs>
              <a:gs pos="27000">
                <a:srgbClr val="30879A">
                  <a:alpha val="75000"/>
                </a:srgbClr>
              </a:gs>
              <a:gs pos="38000">
                <a:srgbClr val="235988">
                  <a:alpha val="70000"/>
                </a:srgbClr>
              </a:gs>
              <a:gs pos="14000">
                <a:srgbClr val="3EB6AD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7559" y="359991"/>
            <a:ext cx="10506167" cy="3785652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63500" dist="114300" dir="5400000" algn="ctr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YALE University</a:t>
            </a:r>
          </a:p>
          <a:p>
            <a:pPr algn="l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</a:p>
          <a:p>
            <a:pPr algn="l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Summer Session </a:t>
            </a:r>
          </a:p>
          <a:p>
            <a:pPr algn="l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Share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97559" y="5014810"/>
            <a:ext cx="5956224" cy="477727"/>
            <a:chOff x="2355264" y="5821415"/>
            <a:chExt cx="3630425" cy="477727"/>
          </a:xfrm>
          <a:noFill/>
        </p:grpSpPr>
        <p:sp>
          <p:nvSpPr>
            <p:cNvPr id="10" name="矩形: 圆角 9"/>
            <p:cNvSpPr/>
            <p:nvPr/>
          </p:nvSpPr>
          <p:spPr>
            <a:xfrm>
              <a:off x="2355264" y="5821415"/>
              <a:ext cx="3144299" cy="47772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366153" y="5829446"/>
              <a:ext cx="3619536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Presenter: </a:t>
              </a:r>
            </a:p>
            <a:p>
              <a:pPr algn="l"/>
              <a:r>
                <a:rPr lang="zh-CN" altLang="en-US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吕洺磊</a:t>
              </a:r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Lyu</a:t>
              </a:r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Minglei</a:t>
              </a:r>
              <a:endPara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3" name="矩形: 圆角 12"/>
          <p:cNvSpPr/>
          <p:nvPr/>
        </p:nvSpPr>
        <p:spPr>
          <a:xfrm>
            <a:off x="2708275" y="5363210"/>
            <a:ext cx="3144520" cy="477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6463" y="0"/>
            <a:ext cx="291800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 rot="16200000">
            <a:off x="919320" y="168808"/>
            <a:ext cx="1046440" cy="2601319"/>
          </a:xfrm>
          <a:prstGeom prst="rect">
            <a:avLst/>
          </a:prstGeom>
          <a:noFill/>
          <a:ln>
            <a:noFill/>
          </a:ln>
        </p:spPr>
        <p:txBody>
          <a:bodyPr vert="mongolianVert"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Comparative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Advantage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8262" l="91" r="99864">
                        <a14:foregroundMark x1="932" y1="23363" x2="12847" y2="70736"/>
                        <a14:foregroundMark x1="12847" y1="70736" x2="4093" y2="57922"/>
                        <a14:foregroundMark x1="4093" y1="57922" x2="14211" y2="84074"/>
                        <a14:foregroundMark x1="14211" y1="84074" x2="58163" y2="82660"/>
                        <a14:foregroundMark x1="58163" y1="82660" x2="63620" y2="82943"/>
                        <a14:foregroundMark x1="63620" y1="82943" x2="94634" y2="61641"/>
                        <a14:foregroundMark x1="94634" y1="61641" x2="91678" y2="54931"/>
                        <a14:foregroundMark x1="91678" y1="54931" x2="97908" y2="57639"/>
                        <a14:foregroundMark x1="97908" y1="57639" x2="98067" y2="56306"/>
                        <a14:foregroundMark x1="8413" y1="40178" x2="3979" y2="81326"/>
                        <a14:foregroundMark x1="12688" y1="21908" x2="159" y2="22999"/>
                        <a14:foregroundMark x1="159" y1="22999" x2="91" y2="22878"/>
                        <a14:foregroundMark x1="15371" y1="21059" x2="28445" y2="23646"/>
                        <a14:foregroundMark x1="28445" y1="23646" x2="42656" y2="32821"/>
                        <a14:foregroundMark x1="42656" y1="32821" x2="43793" y2="40259"/>
                        <a14:foregroundMark x1="43793" y1="40259" x2="43702" y2="41148"/>
                        <a14:foregroundMark x1="25284" y1="21544" x2="19895" y2="21221"/>
                        <a14:foregroundMark x1="15098" y1="21059" x2="13984" y2="21059"/>
                        <a14:foregroundMark x1="9345" y1="21544" x2="5207" y2="22272"/>
                        <a14:foregroundMark x1="5207" y1="22272" x2="6571" y2="22555"/>
                        <a14:foregroundMark x1="4252" y1="21908" x2="3797" y2="21908"/>
                        <a14:foregroundMark x1="14347" y1="41795" x2="11392" y2="48909"/>
                        <a14:foregroundMark x1="11392" y1="48909" x2="10732" y2="48909"/>
                        <a14:foregroundMark x1="9527" y1="41148" x2="13984" y2="46564"/>
                        <a14:foregroundMark x1="13984" y1="46564" x2="14075" y2="46564"/>
                        <a14:foregroundMark x1="63438" y1="38682" x2="64734" y2="40016"/>
                        <a14:foregroundMark x1="99545" y1="56629" x2="99909" y2="56629"/>
                        <a14:foregroundMark x1="4252" y1="40825" x2="7185" y2="53234"/>
                        <a14:foregroundMark x1="7185" y1="53234" x2="8231" y2="54163"/>
                        <a14:foregroundMark x1="96476" y1="82781" x2="92792" y2="88076"/>
                        <a14:foregroundMark x1="92792" y1="88076" x2="3297" y2="95554"/>
                        <a14:foregroundMark x1="3297" y1="95554" x2="15507" y2="91027"/>
                        <a14:foregroundMark x1="15507" y1="91027" x2="7299" y2="92522"/>
                        <a14:foregroundMark x1="7299" y1="92522" x2="29377" y2="93088"/>
                        <a14:foregroundMark x1="29377" y1="93088" x2="91496" y2="90057"/>
                        <a14:foregroundMark x1="91496" y1="90057" x2="95271" y2="87591"/>
                        <a14:foregroundMark x1="95271" y1="87591" x2="94839" y2="94786"/>
                        <a14:foregroundMark x1="94839" y1="94786" x2="5980" y2="90744"/>
                        <a14:foregroundMark x1="5980" y1="90744" x2="99363" y2="95958"/>
                        <a14:foregroundMark x1="98249" y1="99757" x2="5639" y2="95675"/>
                        <a14:foregroundMark x1="5639" y1="95675" x2="1728" y2="98222"/>
                        <a14:foregroundMark x1="1728" y1="98222" x2="40882" y2="93048"/>
                        <a14:foregroundMark x1="40882" y1="93048" x2="85402" y2="99111"/>
                        <a14:foregroundMark x1="85402" y1="99111" x2="96135" y2="97979"/>
                        <a14:foregroundMark x1="96135" y1="97979" x2="99454" y2="9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9" r="4529" b="30718"/>
          <a:stretch>
            <a:fillRect/>
          </a:stretch>
        </p:blipFill>
        <p:spPr>
          <a:xfrm>
            <a:off x="-16463" y="4865313"/>
            <a:ext cx="12192000" cy="237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5FD4BDF-D661-3556-35DF-C727DCEBED61}"/>
              </a:ext>
            </a:extLst>
          </p:cNvPr>
          <p:cNvSpPr txBox="1"/>
          <p:nvPr/>
        </p:nvSpPr>
        <p:spPr>
          <a:xfrm>
            <a:off x="3640183" y="446782"/>
            <a:ext cx="731519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 eaLnBrk="1" hangingPunct="1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All Advantage! No Insufficiency at my perspective!</a:t>
            </a:r>
          </a:p>
          <a:p>
            <a:pPr algn="ctr" eaLnBrk="1" hangingPunct="1"/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 eaLnBrk="1" hangingPunct="1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For study, life experience, travel, sightseeing, making friends ……</a:t>
            </a:r>
          </a:p>
          <a:p>
            <a:pPr algn="ctr" eaLnBrk="1" hangingPunct="1"/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 eaLnBrk="1" hangingPunct="1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Rating: Highly Recommended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4829" y="308255"/>
            <a:ext cx="2269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300000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Courses Choices </a:t>
            </a:r>
            <a:endParaRPr lang="en-US" altLang="zh-CN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F48236BF-5998-689F-D017-DD4F7D12C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34" y="1138032"/>
            <a:ext cx="60323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 Courses could be chosen!</a:t>
            </a:r>
          </a:p>
          <a:p>
            <a:pPr algn="ctr" eaLnBrk="1" hangingPunct="1"/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A373EFE-24AC-146D-408F-AAD961B9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34" y="2101858"/>
            <a:ext cx="6427727" cy="3966453"/>
          </a:xfrm>
          <a:prstGeom prst="rect">
            <a:avLst/>
          </a:prstGeom>
        </p:spPr>
      </p:pic>
      <p:sp>
        <p:nvSpPr>
          <p:cNvPr id="17" name="文本框 7">
            <a:extLst>
              <a:ext uri="{FF2B5EF4-FFF2-40B4-BE49-F238E27FC236}">
                <a16:creationId xmlns:a16="http://schemas.microsoft.com/office/drawing/2014/main" id="{B59E0301-DDD0-2249-ADC7-670EA7092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948" y="1138032"/>
            <a:ext cx="427761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在所有暑课可选的学校内有最多的可选项，可以充分按照自己的兴趣选择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一个暑假可以上两门课，有助于自己的规划和安排，效率更高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参与耶鲁课程的学生（其他学校的）水平很高，可以认识到很厉害的朋友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4829" y="308255"/>
            <a:ext cx="2269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300000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Courses Choices </a:t>
            </a:r>
            <a:endParaRPr lang="en-US" altLang="zh-CN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F48236BF-5998-689F-D017-DD4F7D12C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34" y="1138032"/>
            <a:ext cx="60323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 Courses could be chosen!</a:t>
            </a:r>
          </a:p>
          <a:p>
            <a:pPr algn="ctr" eaLnBrk="1" hangingPunct="1"/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A373EFE-24AC-146D-408F-AAD961B9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34" y="2101858"/>
            <a:ext cx="6427727" cy="3966453"/>
          </a:xfrm>
          <a:prstGeom prst="rect">
            <a:avLst/>
          </a:prstGeom>
        </p:spPr>
      </p:pic>
      <p:sp>
        <p:nvSpPr>
          <p:cNvPr id="17" name="文本框 7">
            <a:extLst>
              <a:ext uri="{FF2B5EF4-FFF2-40B4-BE49-F238E27FC236}">
                <a16:creationId xmlns:a16="http://schemas.microsoft.com/office/drawing/2014/main" id="{B59E0301-DDD0-2249-ADC7-670EA7092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948" y="1138032"/>
            <a:ext cx="42776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不止可以转回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FE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学分，根据自己的专业情况，可能可以转回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ME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，比如我的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Game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Theory</a:t>
            </a:r>
          </a:p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7B4DB4B1-C677-4724-4E4D-BA067A2EF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948" y="3241152"/>
            <a:ext cx="42776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相对来说唯一的不足：学费和住宿费加起来比其他学校相对贵一点，但是我认为物有所值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00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4829" y="308255"/>
            <a:ext cx="2269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300000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Yale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Itself</a:t>
            </a:r>
            <a:endParaRPr lang="en-US" altLang="zh-CN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F48236BF-5998-689F-D017-DD4F7D12C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34" y="1138032"/>
            <a:ext cx="603239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耶鲁大学（</a:t>
            </a:r>
            <a:r>
              <a:rPr lang="en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Yale University</a:t>
            </a:r>
            <a:r>
              <a:rPr lang="zh-CN" altLang="e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），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简称“耶鲁”或“</a:t>
            </a:r>
            <a:r>
              <a:rPr lang="en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Yale”</a:t>
            </a:r>
            <a:r>
              <a:rPr lang="zh-CN" altLang="e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，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位于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美国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康涅狄格州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纽黑文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，是一所私立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研究型大学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，全美第三古老的高等学府、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美国大学协会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的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14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所创始院校之一、属于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常春藤联盟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、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全球大学校长论坛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、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美国教育理事会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、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国际研究型大学联盟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、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美国独立学院与大学协会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成员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[1-7] [21] [32-34]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。</a:t>
            </a:r>
          </a:p>
          <a:p>
            <a:pPr algn="l"/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耶鲁大学最初由康涅狄格州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公理会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教友于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1701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年创立，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1716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年迁至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康涅狄格州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的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纽黑文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（英文：</a:t>
            </a:r>
            <a:r>
              <a:rPr lang="en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New Haven</a:t>
            </a:r>
            <a:r>
              <a:rPr lang="zh-CN" altLang="e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）</a:t>
            </a:r>
            <a:r>
              <a:rPr lang="en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[1-3]</a:t>
            </a:r>
            <a:r>
              <a:rPr lang="zh-CN" altLang="e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。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耶鲁大学是美国历史上建立的第三所大学。位列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2019–20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年</a:t>
            </a:r>
            <a:r>
              <a:rPr lang="en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US. News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美国大学本科排名第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3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[1-3] [8]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。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耶鲁大学图书馆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拥有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1500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万册藏书，在美国大学图书馆系统中排名第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2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[11-13]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。耶鲁校园的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260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座建筑物涵盖各个历史时期的设计风格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[14-15]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。</a:t>
            </a:r>
          </a:p>
          <a:p>
            <a:pPr algn="l"/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耶鲁大学校友、教授及研究人员中，共产生了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65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位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诺贝尔奖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得主、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5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位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菲尔兹奖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得主、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3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位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图灵奖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得主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[10] [26]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。耶鲁大学培养了</a:t>
            </a:r>
            <a:r>
              <a:rPr lang="zh-CN" altLang="en-US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威廉</a:t>
            </a:r>
            <a:r>
              <a:rPr lang="en-US" altLang="zh-CN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·</a:t>
            </a:r>
            <a:r>
              <a:rPr lang="zh-CN" altLang="en-US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杰斐逊</a:t>
            </a:r>
            <a:r>
              <a:rPr lang="en-US" altLang="zh-CN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·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克林顿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、</a:t>
            </a:r>
            <a:r>
              <a:rPr lang="zh-CN" altLang="en-US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乔治</a:t>
            </a:r>
            <a:r>
              <a:rPr lang="en-US" altLang="zh-CN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·</a:t>
            </a:r>
            <a:r>
              <a:rPr lang="zh-CN" altLang="en-US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赫伯特</a:t>
            </a:r>
            <a:r>
              <a:rPr lang="en-US" altLang="zh-CN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·</a:t>
            </a:r>
            <a:r>
              <a:rPr lang="zh-CN" altLang="en-US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沃克</a:t>
            </a:r>
            <a:r>
              <a:rPr lang="en-US" altLang="zh-CN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·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布什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在内的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5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位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美国总统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，以及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19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位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美国最高法院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大法官等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[1-3] [9] [24-25]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。</a:t>
            </a:r>
          </a:p>
          <a:p>
            <a:pPr algn="l"/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耶鲁大学位列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2026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年</a:t>
            </a:r>
            <a:r>
              <a:rPr lang="en" altLang="zh-CN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News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美国最佳大学排名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第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4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名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[36]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、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2025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年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泰晤士高等教育世界大学排名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世界第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10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名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[37]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、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2025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年</a:t>
            </a:r>
            <a:r>
              <a:rPr lang="en" altLang="zh-CN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CWUR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世界大学排名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世界第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9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位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[27]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、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2025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年</a:t>
            </a:r>
            <a:r>
              <a:rPr lang="en" altLang="zh-CN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News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世界大学排名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世界第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9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名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[38]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、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2025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年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软科世界大学学术排名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世界第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11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名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[39]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、</a:t>
            </a:r>
            <a:r>
              <a:rPr lang="en" altLang="zh-CN" sz="1400" b="0" i="0" strike="noStrike" dirty="0">
                <a:solidFill>
                  <a:srgbClr val="0563C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QS</a:t>
            </a:r>
            <a:r>
              <a:rPr lang="zh-CN" altLang="en-US" sz="1400" b="0" i="0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世界大学排名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世界第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16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名</a:t>
            </a:r>
            <a:r>
              <a:rPr lang="zh-CN" altLang="en-US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altLang="zh-CN" sz="14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[22]</a:t>
            </a:r>
            <a:endParaRPr lang="zh-CN" altLang="en-US" sz="14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Helvetica Neue" panose="02000503000000020004" pitchFamily="2" charset="0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B59E0301-DDD0-2249-ADC7-670EA7092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948" y="1138032"/>
            <a:ext cx="4277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总而言之：世界顶级学府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7B4DB4B1-C677-4724-4E4D-BA067A2EF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948" y="1995827"/>
            <a:ext cx="427761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在耶鲁上暑课有助于我们充分体验世界顶级学府的学习氛围，生活，等等等等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是极为珍贵的体验，并且似乎在暑课和交换的可选项里是我们能参与到的最好的学校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69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4829" y="308255"/>
            <a:ext cx="2269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300000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Yale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Itself</a:t>
            </a:r>
            <a:endParaRPr lang="en-US" altLang="zh-CN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B59E0301-DDD0-2249-ADC7-670EA7092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28" y="1233825"/>
            <a:ext cx="730384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我的时间是：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6.30-8.5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一个多月的时间可以让我们很深入地了解美国的生活，外国人，等等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耶鲁的特点：时间过于悠久，有些设施可能比较老，比如宿舍没有空调，会很热；洗澡比较困难，一层楼只有一个洗澡间，等等；但是个人认为，这些都比较好克服，属于留下深刻回忆的点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参与暑课的学生有高中生（美加中都有）；以及和我们同龄的大学生，国内国外都有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74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39788" y="-1524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300000"/>
            </a:pPr>
            <a:r>
              <a:rPr lang="zh-CN" altLang="en-US" sz="3600" b="1" kern="1200" dirty="0">
                <a:latin typeface="+mj-lt"/>
                <a:ea typeface="+mj-ea"/>
                <a:cs typeface="+mj-cs"/>
              </a:rPr>
              <a:t>Location</a:t>
            </a:r>
          </a:p>
        </p:txBody>
      </p:sp>
      <p:pic>
        <p:nvPicPr>
          <p:cNvPr id="3" name="图片 2" descr="地图&#10;&#10;描述已自动生成">
            <a:extLst>
              <a:ext uri="{FF2B5EF4-FFF2-40B4-BE49-F238E27FC236}">
                <a16:creationId xmlns:a16="http://schemas.microsoft.com/office/drawing/2014/main" id="{A09520D2-4DF1-31CD-1D26-D3C5C55FD9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84" b="1"/>
          <a:stretch>
            <a:fillRect/>
          </a:stretch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B49FB7-3C31-B87C-658C-3558B11E2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56806"/>
            <a:ext cx="3932237" cy="3811588"/>
          </a:xfrm>
        </p:spPr>
        <p:txBody>
          <a:bodyPr>
            <a:normAutofit/>
          </a:bodyPr>
          <a:lstStyle/>
          <a:p>
            <a:r>
              <a:rPr lang="zh-CN" altLang="en-US" sz="1800" dirty="0"/>
              <a:t>我们在</a:t>
            </a:r>
            <a:r>
              <a:rPr lang="en-US" altLang="zh-CN" sz="1800" dirty="0"/>
              <a:t>New Haven</a:t>
            </a:r>
          </a:p>
          <a:p>
            <a:endParaRPr lang="en-US" sz="1800" dirty="0"/>
          </a:p>
          <a:p>
            <a:r>
              <a:rPr lang="en-US" altLang="zh-CN" sz="1800" dirty="0"/>
              <a:t>New Haven </a:t>
            </a:r>
            <a:r>
              <a:rPr lang="zh-CN" altLang="en-US" sz="1800" dirty="0"/>
              <a:t>位于康涅狄格州，纽黑文长的很像一个小镇，“古色古香”，并非什么高端的城市，人口很少，并且在我看来，除了</a:t>
            </a:r>
            <a:r>
              <a:rPr lang="en-US" altLang="zh-CN" sz="1800" dirty="0"/>
              <a:t>Yale</a:t>
            </a:r>
            <a:r>
              <a:rPr lang="zh-CN" altLang="en-US" sz="1800" dirty="0"/>
              <a:t>，纽黑文本身就没什么东西，可能自己的常住人口只有几十万（没记错的话）</a:t>
            </a:r>
            <a:endParaRPr lang="en-US" altLang="zh-CN" sz="1800" dirty="0"/>
          </a:p>
          <a:p>
            <a:endParaRPr lang="en-US" altLang="zh-CN" sz="1800" dirty="0"/>
          </a:p>
          <a:p>
            <a:r>
              <a:rPr lang="zh-CN" altLang="en-US" sz="1800" dirty="0"/>
              <a:t>但是环境很好，天气也不错，排除物质条件来说，很宜居。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412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39788" y="-1524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300000"/>
            </a:pPr>
            <a:r>
              <a:rPr lang="zh-CN" altLang="en-US" sz="3600" b="1" kern="1200" dirty="0">
                <a:latin typeface="+mj-lt"/>
                <a:ea typeface="+mj-ea"/>
                <a:cs typeface="+mj-cs"/>
              </a:rPr>
              <a:t>Location</a:t>
            </a:r>
          </a:p>
        </p:txBody>
      </p:sp>
      <p:pic>
        <p:nvPicPr>
          <p:cNvPr id="3" name="图片 2" descr="地图&#10;&#10;描述已自动生成">
            <a:extLst>
              <a:ext uri="{FF2B5EF4-FFF2-40B4-BE49-F238E27FC236}">
                <a16:creationId xmlns:a16="http://schemas.microsoft.com/office/drawing/2014/main" id="{A09520D2-4DF1-31CD-1D26-D3C5C55FD9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84" b="1"/>
          <a:stretch>
            <a:fillRect/>
          </a:stretch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B49FB7-3C31-B87C-658C-3558B11E2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56806"/>
            <a:ext cx="3932237" cy="4517571"/>
          </a:xfrm>
        </p:spPr>
        <p:txBody>
          <a:bodyPr>
            <a:normAutofit lnSpcReduction="10000"/>
          </a:bodyPr>
          <a:lstStyle/>
          <a:p>
            <a:r>
              <a:rPr lang="en-US" sz="1800" dirty="0" err="1"/>
              <a:t>美东</a:t>
            </a:r>
            <a:r>
              <a:rPr lang="zh-CN" altLang="en-US" sz="1800" dirty="0"/>
              <a:t>：和国内的时间比较友好，相差</a:t>
            </a:r>
            <a:r>
              <a:rPr lang="en-US" altLang="zh-CN" sz="1800" dirty="0"/>
              <a:t>12</a:t>
            </a:r>
            <a:r>
              <a:rPr lang="zh-CN" altLang="en-US" sz="1800" dirty="0"/>
              <a:t>个小时，可以感觉自己每天活</a:t>
            </a:r>
            <a:r>
              <a:rPr lang="en-US" altLang="zh-CN" sz="1800" dirty="0"/>
              <a:t>24</a:t>
            </a:r>
            <a:r>
              <a:rPr lang="zh-CN" altLang="en-US" sz="1800" dirty="0"/>
              <a:t>个小时</a:t>
            </a:r>
            <a:endParaRPr lang="en-US" altLang="zh-CN" sz="1800" dirty="0"/>
          </a:p>
          <a:p>
            <a:endParaRPr lang="en-US" sz="1800" dirty="0"/>
          </a:p>
          <a:p>
            <a:r>
              <a:rPr lang="en-US" sz="1800" dirty="0" err="1"/>
              <a:t>可以去纽约</a:t>
            </a:r>
            <a:r>
              <a:rPr lang="zh-CN" altLang="en-US" sz="1800" dirty="0"/>
              <a:t>，波士顿，新泽西，费城，华盛顿</a:t>
            </a:r>
            <a:endParaRPr lang="en-US" altLang="zh-CN" sz="1800" dirty="0"/>
          </a:p>
          <a:p>
            <a:endParaRPr lang="en-US" sz="1800" dirty="0"/>
          </a:p>
          <a:p>
            <a:r>
              <a:rPr lang="zh-CN" altLang="en-US" sz="1800" dirty="0"/>
              <a:t>在周末和其他时间可以去很多地方玩，不管是坐火车还是坐飞机，东海岸这些重要的城市，全部可以去一遍，</a:t>
            </a:r>
            <a:endParaRPr lang="en-US" altLang="zh-CN" sz="1800" dirty="0"/>
          </a:p>
          <a:p>
            <a:endParaRPr lang="en-US" sz="1800" dirty="0"/>
          </a:p>
          <a:p>
            <a:r>
              <a:rPr lang="zh-CN" altLang="en-US" sz="1800" dirty="0"/>
              <a:t>相对比较安全，美东比西海岸（加州），安全得多，尤其是康涅狄格州和纽约；康涅狄格州，从我的经验来看，很少闻到毒品 </a:t>
            </a:r>
            <a:r>
              <a:rPr lang="en-US" altLang="zh-CN" sz="1800" dirty="0"/>
              <a:t>/</a:t>
            </a:r>
            <a:r>
              <a:rPr lang="zh-CN" altLang="en-US" sz="1800" dirty="0"/>
              <a:t>（纽约本身是禁枪的，有严格的禁枪令）</a:t>
            </a:r>
            <a:endParaRPr lang="en-US" altLang="zh-CN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532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gradFill flip="none" rotWithShape="1">
            <a:gsLst>
              <a:gs pos="3000">
                <a:schemeClr val="tx1"/>
              </a:gs>
              <a:gs pos="85000">
                <a:srgbClr val="A8B2BD">
                  <a:alpha val="16000"/>
                </a:srgbClr>
              </a:gs>
              <a:gs pos="64000">
                <a:srgbClr val="7EC7EC">
                  <a:alpha val="46000"/>
                </a:srgbClr>
              </a:gs>
              <a:gs pos="47611">
                <a:srgbClr val="3AA9E2">
                  <a:alpha val="43000"/>
                </a:srgbClr>
              </a:gs>
              <a:gs pos="29000">
                <a:srgbClr val="1A7BB8">
                  <a:alpha val="87000"/>
                  <a:lumMod val="92000"/>
                  <a:lumOff val="8000"/>
                </a:srgbClr>
              </a:gs>
              <a:gs pos="16000">
                <a:srgbClr val="166AA0">
                  <a:alpha val="89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1010" y="2706370"/>
            <a:ext cx="10934505" cy="144526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63500" dist="114300" dir="5400000" algn="ctr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THANK YOU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4386114" y="5460412"/>
            <a:ext cx="3144299" cy="47772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FjNTAzOWNjYzA3ZDY4ODhmZTNiOTJiNWY0NzJhNWYifQ=="/>
  <p:tag name="KSO_WPP_MARK_KEY" val="d7dc82c6-1a3e-43bd-8ce7-b61255e0dd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623.370078740158,&quot;width&quot;:19199.99842519685}"/>
</p:tagLst>
</file>

<file path=ppt/theme/theme1.xml><?xml version="1.0" encoding="utf-8"?>
<a:theme xmlns:a="http://schemas.openxmlformats.org/drawingml/2006/main" name="UIC">
  <a:themeElements>
    <a:clrScheme name="自定义 17">
      <a:dk1>
        <a:srgbClr val="235988"/>
      </a:dk1>
      <a:lt1>
        <a:sysClr val="window" lastClr="FFFFFF"/>
      </a:lt1>
      <a:dk2>
        <a:srgbClr val="3EB6AD"/>
      </a:dk2>
      <a:lt2>
        <a:srgbClr val="E7E6E6"/>
      </a:lt2>
      <a:accent1>
        <a:srgbClr val="5B9BD5"/>
      </a:accent1>
      <a:accent2>
        <a:srgbClr val="E3C275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vrzmvkv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16">
      <a:dk1>
        <a:srgbClr val="235988"/>
      </a:dk1>
      <a:lt1>
        <a:sysClr val="window" lastClr="FFFFFF"/>
      </a:lt1>
      <a:dk2>
        <a:srgbClr val="3EB6AD"/>
      </a:dk2>
      <a:lt2>
        <a:srgbClr val="E7E6E6"/>
      </a:lt2>
      <a:accent1>
        <a:srgbClr val="5B9BD5"/>
      </a:accent1>
      <a:accent2>
        <a:srgbClr val="ED7D31"/>
      </a:accent2>
      <a:accent3>
        <a:srgbClr val="06816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vrzmvkv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889</Words>
  <Application>Microsoft Macintosh PowerPoint</Application>
  <PresentationFormat>宽屏</PresentationFormat>
  <Paragraphs>56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5" baseType="lpstr">
      <vt:lpstr>等线</vt:lpstr>
      <vt:lpstr>微软雅黑</vt:lpstr>
      <vt:lpstr>Helvetica Neue</vt:lpstr>
      <vt:lpstr>Arial</vt:lpstr>
      <vt:lpstr>UIC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毕业答辩模板</dc:subject>
  <dc:creator>【UIC-PPT社】-寸时昌</dc:creator>
  <cp:lastModifiedBy>吕 洺磊</cp:lastModifiedBy>
  <cp:revision>71</cp:revision>
  <dcterms:created xsi:type="dcterms:W3CDTF">2015-05-05T08:02:00Z</dcterms:created>
  <dcterms:modified xsi:type="dcterms:W3CDTF">2025-11-11T09:45:11Z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BDD5B24F114D43CFA328BD7576AE841D</vt:lpwstr>
  </property>
  <property fmtid="{D5CDD505-2E9C-101B-9397-08002B2CF9AE}" pid="3" name="KSOProductBuildVer">
    <vt:lpwstr>2052-12.1.0.20305</vt:lpwstr>
  </property>
</Properties>
</file>